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Default Extension="gif" ContentType="image/gif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79" r:id="rId3"/>
    <p:sldId id="261" r:id="rId4"/>
    <p:sldId id="280" r:id="rId5"/>
    <p:sldId id="311" r:id="rId6"/>
    <p:sldId id="312" r:id="rId7"/>
    <p:sldId id="313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65" r:id="rId24"/>
    <p:sldId id="298" r:id="rId25"/>
    <p:sldId id="299" r:id="rId26"/>
    <p:sldId id="267" r:id="rId27"/>
    <p:sldId id="276" r:id="rId28"/>
    <p:sldId id="308" r:id="rId29"/>
    <p:sldId id="309" r:id="rId3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0F0"/>
    <a:srgbClr val="0099FF"/>
    <a:srgbClr val="000066"/>
    <a:srgbClr val="2D2D8B"/>
    <a:srgbClr val="FFEFF4"/>
    <a:srgbClr val="FF99FF"/>
    <a:srgbClr val="FF7C80"/>
    <a:srgbClr val="19194C"/>
    <a:srgbClr val="BBB4D4"/>
    <a:srgbClr val="64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77" autoAdjust="0"/>
    <p:restoredTop sz="92000" autoAdjust="0"/>
  </p:normalViewPr>
  <p:slideViewPr>
    <p:cSldViewPr snapToGrid="0">
      <p:cViewPr>
        <p:scale>
          <a:sx n="100" d="100"/>
          <a:sy n="100" d="100"/>
        </p:scale>
        <p:origin x="-594" y="-84"/>
      </p:cViewPr>
      <p:guideLst>
        <p:guide orient="horz" pos="2979"/>
        <p:guide orient="horz" pos="1714"/>
        <p:guide orient="horz" pos="968"/>
        <p:guide pos="1852"/>
        <p:guide pos="2950"/>
        <p:guide pos="3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oxell\dfsroot$\data\Processes\Innovations\New%20Nipple%20Drinker\8.)%20Testen%20voor%20LPR\Interne%20testen\Nipples\specs%20RNV%20nipp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roxell\dfsroot$\data\Processes\Innovations\New%20Nipple%20Drinker\8.)%20Testen%20voor%20LPR\Interne%20testen\Nipples\specs%20RNV%20nippl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roxell\dfsroot$\data\Processes\Innovations\New%20Nipple%20Drinker\8.)%20Testen%20voor%20LPR\Interne%20testen\Nipples\specs%20RNV%20nippl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roxell\dfsroot$\data\Processes\Innovations\New%20Nipple%20Drinker\8.)%20Testen%20voor%20LPR\Interne%20testen\Nipples\specs%20RNV%20nip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title>
      <c:tx>
        <c:rich>
          <a:bodyPr/>
          <a:lstStyle/>
          <a:p>
            <a:pPr>
              <a:defRPr lang="nl-BE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pP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FS 130</a:t>
            </a:r>
          </a:p>
        </c:rich>
      </c:tx>
      <c:layout>
        <c:manualLayout>
          <c:xMode val="edge"/>
          <c:yMode val="edge"/>
          <c:x val="0.35251458182727052"/>
          <c:y val="3.4965227494232115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413901909424914"/>
          <c:y val="0.14466063302535401"/>
          <c:w val="0.55384096436233587"/>
          <c:h val="0.68309374344590013"/>
        </c:manualLayout>
      </c:layout>
      <c:scatterChart>
        <c:scatterStyle val="lineMarker"/>
        <c:ser>
          <c:idx val="3"/>
          <c:order val="0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Vertical</c:name>
            <c:spPr>
              <a:ln w="31750">
                <a:solidFill>
                  <a:schemeClr val="accent2"/>
                </a:solidFill>
                <a:prstDash val="dashDot"/>
              </a:ln>
            </c:spPr>
            <c:trendlineType val="poly"/>
            <c:order val="3"/>
            <c:intercept val="0"/>
          </c:trendline>
          <c:xVal>
            <c:numRef>
              <c:f>'13-9-2012'!$A$5:$A$9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'13-9-2012'!$E$5:$E$9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66</c:v>
                </c:pt>
                <c:pt idx="3">
                  <c:v>78</c:v>
                </c:pt>
                <c:pt idx="4">
                  <c:v>85</c:v>
                </c:pt>
              </c:numCache>
            </c:numRef>
          </c:yVal>
        </c:ser>
        <c:ser>
          <c:idx val="2"/>
          <c:order val="1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Lubing Side Action</c:nam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ly"/>
            <c:order val="3"/>
            <c:intercept val="0"/>
          </c:trendline>
          <c:xVal>
            <c:numRef>
              <c:f>'13-9-2012'!$A$5:$A$9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'13-9-2012'!$D$5:$D$9</c:f>
              <c:numCache>
                <c:formatCode>General</c:formatCode>
                <c:ptCount val="5"/>
                <c:pt idx="0">
                  <c:v>0</c:v>
                </c:pt>
                <c:pt idx="1">
                  <c:v>74</c:v>
                </c:pt>
                <c:pt idx="2">
                  <c:v>95</c:v>
                </c:pt>
                <c:pt idx="3">
                  <c:v>132</c:v>
                </c:pt>
                <c:pt idx="4">
                  <c:v>148</c:v>
                </c:pt>
              </c:numCache>
            </c:numRef>
          </c:yVal>
        </c:ser>
        <c:axId val="61318272"/>
        <c:axId val="61320192"/>
      </c:scatterChart>
      <c:valAx>
        <c:axId val="61318272"/>
        <c:scaling>
          <c:orientation val="minMax"/>
          <c:max val="4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water column (cm)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320192"/>
        <c:crosses val="autoZero"/>
        <c:crossBetween val="midCat"/>
        <c:majorUnit val="5"/>
      </c:valAx>
      <c:valAx>
        <c:axId val="61320192"/>
        <c:scaling>
          <c:orientation val="minMax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flow (ml/min)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318272"/>
        <c:crosses val="autoZero"/>
        <c:crossBetween val="midCat"/>
      </c:valAx>
    </c:plotArea>
    <c:plotVisOnly val="1"/>
    <c:dispBlanksAs val="gap"/>
  </c:chart>
  <c:spPr>
    <a:solidFill>
      <a:schemeClr val="bg1">
        <a:alpha val="60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title>
      <c:tx>
        <c:rich>
          <a:bodyPr/>
          <a:lstStyle/>
          <a:p>
            <a:pPr>
              <a:defRPr lang="nl-BE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pP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FS 80</a:t>
            </a:r>
          </a:p>
        </c:rich>
      </c:tx>
      <c:layout>
        <c:manualLayout>
          <c:xMode val="edge"/>
          <c:yMode val="edge"/>
          <c:x val="0.36412737924700389"/>
          <c:y val="3.057326067436108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413901909424914"/>
          <c:y val="0.14459467158620662"/>
          <c:w val="0.55374961399515155"/>
          <c:h val="0.68315964350989633"/>
        </c:manualLayout>
      </c:layout>
      <c:scatterChart>
        <c:scatterStyle val="lineMarker"/>
        <c:ser>
          <c:idx val="3"/>
          <c:order val="0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Vertical</c:name>
            <c:spPr>
              <a:ln w="31750">
                <a:solidFill>
                  <a:srgbClr val="C00000"/>
                </a:solidFill>
                <a:prstDash val="dashDot"/>
              </a:ln>
            </c:spPr>
            <c:trendlineType val="poly"/>
            <c:order val="3"/>
            <c:intercept val="0"/>
          </c:trendline>
          <c:xVal>
            <c:numRef>
              <c:f>'13-9-2012'!$A$13:$A$17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'13-9-2012'!$E$13:$E$17</c:f>
              <c:numCache>
                <c:formatCode>General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38</c:v>
                </c:pt>
                <c:pt idx="3">
                  <c:v>50</c:v>
                </c:pt>
                <c:pt idx="4">
                  <c:v>60</c:v>
                </c:pt>
              </c:numCache>
            </c:numRef>
          </c:yVal>
        </c:ser>
        <c:ser>
          <c:idx val="2"/>
          <c:order val="1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Lubing Side Action</c:nam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ly"/>
            <c:order val="3"/>
            <c:intercept val="0"/>
          </c:trendline>
          <c:xVal>
            <c:numRef>
              <c:f>'13-9-2012'!$A$13:$A$17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'13-9-2012'!$D$13:$D$17</c:f>
              <c:numCache>
                <c:formatCode>General</c:formatCode>
                <c:ptCount val="5"/>
                <c:pt idx="0">
                  <c:v>0</c:v>
                </c:pt>
                <c:pt idx="1">
                  <c:v>52</c:v>
                </c:pt>
                <c:pt idx="2">
                  <c:v>62</c:v>
                </c:pt>
                <c:pt idx="3">
                  <c:v>80</c:v>
                </c:pt>
                <c:pt idx="4">
                  <c:v>92</c:v>
                </c:pt>
              </c:numCache>
            </c:numRef>
          </c:yVal>
        </c:ser>
        <c:axId val="61869056"/>
        <c:axId val="61895808"/>
      </c:scatterChart>
      <c:valAx>
        <c:axId val="61869056"/>
        <c:scaling>
          <c:orientation val="minMax"/>
          <c:max val="4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water column (cm)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895808"/>
        <c:crosses val="autoZero"/>
        <c:crossBetween val="midCat"/>
        <c:majorUnit val="5"/>
      </c:valAx>
      <c:valAx>
        <c:axId val="61895808"/>
        <c:scaling>
          <c:orientation val="minMax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flow (ml/min)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869056"/>
        <c:crosses val="autoZero"/>
        <c:crossBetween val="midCat"/>
      </c:valAx>
    </c:plotArea>
    <c:plotVisOnly val="1"/>
    <c:dispBlanksAs val="gap"/>
  </c:chart>
  <c:spPr>
    <a:solidFill>
      <a:schemeClr val="bg1">
        <a:alpha val="60000"/>
      </a:scheme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hart>
    <c:title>
      <c:tx>
        <c:rich>
          <a:bodyPr/>
          <a:lstStyle/>
          <a:p>
            <a:pPr>
              <a:defRPr lang="nl-BE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pPr>
            <a:r>
              <a:rPr 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VT 130</a:t>
            </a:r>
          </a:p>
        </c:rich>
      </c:tx>
      <c:layout>
        <c:manualLayout>
          <c:xMode val="edge"/>
          <c:yMode val="edge"/>
          <c:x val="0.3645572634529004"/>
          <c:y val="3.395585738539898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413901909424914"/>
          <c:y val="0.14460623237035949"/>
          <c:w val="0.55634025257202613"/>
          <c:h val="0.68314826945443363"/>
        </c:manualLayout>
      </c:layout>
      <c:scatterChart>
        <c:scatterStyle val="lineMarker"/>
        <c:ser>
          <c:idx val="2"/>
          <c:order val="0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Lubing Side Action</c:nam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ly"/>
            <c:order val="3"/>
            <c:intercept val="0"/>
          </c:trendline>
          <c:xVal>
            <c:numRef>
              <c:f>'13-9-2012'!$A$21:$A$25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'13-9-2012'!$D$21:$D$25</c:f>
              <c:numCache>
                <c:formatCode>General</c:formatCode>
                <c:ptCount val="5"/>
                <c:pt idx="0">
                  <c:v>0</c:v>
                </c:pt>
                <c:pt idx="1">
                  <c:v>78</c:v>
                </c:pt>
                <c:pt idx="2">
                  <c:v>110</c:v>
                </c:pt>
                <c:pt idx="3">
                  <c:v>130</c:v>
                </c:pt>
                <c:pt idx="4">
                  <c:v>152</c:v>
                </c:pt>
              </c:numCache>
            </c:numRef>
          </c:yVal>
        </c:ser>
        <c:axId val="60988416"/>
        <c:axId val="61006976"/>
      </c:scatterChart>
      <c:valAx>
        <c:axId val="60988416"/>
        <c:scaling>
          <c:orientation val="minMax"/>
          <c:max val="4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water column (cm)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006976"/>
        <c:crosses val="autoZero"/>
        <c:crossBetween val="midCat"/>
        <c:majorUnit val="5"/>
      </c:valAx>
      <c:valAx>
        <c:axId val="61006976"/>
        <c:scaling>
          <c:orientation val="minMax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flow (ml/min)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0988416"/>
        <c:crosses val="autoZero"/>
        <c:crossBetween val="midCat"/>
      </c:valAx>
    </c:plotArea>
    <c:plotVisOnly val="1"/>
    <c:dispBlanksAs val="gap"/>
  </c:chart>
  <c:spPr>
    <a:solidFill>
      <a:schemeClr val="bg1">
        <a:alpha val="60000"/>
      </a:schemeClr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hart>
    <c:title>
      <c:tx>
        <c:rich>
          <a:bodyPr/>
          <a:lstStyle/>
          <a:p>
            <a:pPr>
              <a:defRPr lang="nl-BE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pPr>
            <a:r>
              <a:rPr lang="en-US" sz="1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VT 80</a:t>
            </a:r>
          </a:p>
        </c:rich>
      </c:tx>
      <c:layout>
        <c:manualLayout>
          <c:xMode val="edge"/>
          <c:yMode val="edge"/>
          <c:x val="0.36442712334522698"/>
          <c:y val="3.395585738539898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413901909424914"/>
          <c:y val="0.1480018181088994"/>
          <c:w val="0.5538991810587679"/>
          <c:h val="0.67975268371589392"/>
        </c:manualLayout>
      </c:layout>
      <c:scatterChart>
        <c:scatterStyle val="lineMarker"/>
        <c:ser>
          <c:idx val="2"/>
          <c:order val="0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Lubing Side Action</c:nam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ly"/>
            <c:order val="3"/>
            <c:intercept val="0"/>
          </c:trendline>
          <c:xVal>
            <c:numRef>
              <c:f>'13-9-2012'!$A$29:$A$33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'13-9-2012'!$D$29:$D$33</c:f>
              <c:numCache>
                <c:formatCode>General</c:formatCode>
                <c:ptCount val="5"/>
                <c:pt idx="0">
                  <c:v>0</c:v>
                </c:pt>
                <c:pt idx="1">
                  <c:v>42</c:v>
                </c:pt>
                <c:pt idx="2">
                  <c:v>60</c:v>
                </c:pt>
                <c:pt idx="3">
                  <c:v>84</c:v>
                </c:pt>
                <c:pt idx="4">
                  <c:v>94</c:v>
                </c:pt>
              </c:numCache>
            </c:numRef>
          </c:yVal>
        </c:ser>
        <c:axId val="61049856"/>
        <c:axId val="61064320"/>
      </c:scatterChart>
      <c:valAx>
        <c:axId val="61049856"/>
        <c:scaling>
          <c:orientation val="minMax"/>
          <c:max val="4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water column (cm)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064320"/>
        <c:crosses val="autoZero"/>
        <c:crossBetween val="midCat"/>
        <c:majorUnit val="5"/>
      </c:valAx>
      <c:valAx>
        <c:axId val="61064320"/>
        <c:scaling>
          <c:orientation val="minMax"/>
          <c:min val="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nl-BE" sz="1100">
                    <a:solidFill>
                      <a:srgbClr val="000066"/>
                    </a:solidFill>
                    <a:latin typeface="Calibri" pitchFamily="34" charset="0"/>
                    <a:cs typeface="Calibri" pitchFamily="34" charset="0"/>
                  </a:rPr>
                  <a:t>flow (ml/min)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nl-BE"/>
            </a:pPr>
            <a:endParaRPr lang="es-VE"/>
          </a:p>
        </c:txPr>
        <c:crossAx val="61049856"/>
        <c:crosses val="autoZero"/>
        <c:crossBetween val="midCat"/>
      </c:valAx>
    </c:plotArea>
    <c:plotVisOnly val="1"/>
    <c:dispBlanksAs val="gap"/>
  </c:chart>
  <c:spPr>
    <a:solidFill>
      <a:schemeClr val="bg1">
        <a:alpha val="60000"/>
      </a:schemeClr>
    </a:solidFill>
  </c:sp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0.78826</cdr:x>
      <cdr:y>0.5454</cdr:y>
    </cdr:from>
    <cdr:to>
      <cdr:x>0.86826</cdr:x>
      <cdr:y>0.93122</cdr:y>
    </cdr:to>
    <cdr:pic>
      <cdr:nvPicPr>
        <cdr:cNvPr id="6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46575" y="2043986"/>
          <a:ext cx="441128" cy="1445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0.87897</cdr:x>
      <cdr:y>0.50182</cdr:y>
    </cdr:from>
    <cdr:to>
      <cdr:x>0.9588</cdr:x>
      <cdr:y>0.92845</cdr:y>
    </cdr:to>
    <cdr:pic>
      <cdr:nvPicPr>
        <cdr:cNvPr id="7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846725" y="1880629"/>
          <a:ext cx="440191" cy="159886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0.93897</cdr:x>
      <cdr:y>0.84539</cdr:y>
    </cdr:from>
    <cdr:to>
      <cdr:x>0.96196</cdr:x>
      <cdr:y>0.92015</cdr:y>
    </cdr:to>
    <cdr:sp macro="" textlink="">
      <cdr:nvSpPr>
        <cdr:cNvPr id="9" name="Left-Right Arrow 4"/>
        <cdr:cNvSpPr/>
      </cdr:nvSpPr>
      <cdr:spPr>
        <a:xfrm xmlns:a="http://schemas.openxmlformats.org/drawingml/2006/main" rot="5400000">
          <a:off x="5100868" y="3244920"/>
          <a:ext cx="280175" cy="126770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BE" sz="1100"/>
        </a:p>
      </cdr:txBody>
    </cdr:sp>
  </cdr:relSizeAnchor>
  <cdr:relSizeAnchor xmlns:cdr="http://schemas.openxmlformats.org/drawingml/2006/chartDrawing">
    <cdr:from>
      <cdr:x>0.76743</cdr:x>
      <cdr:y>0.86047</cdr:y>
    </cdr:from>
    <cdr:to>
      <cdr:x>0.81448</cdr:x>
      <cdr:y>0.89956</cdr:y>
    </cdr:to>
    <cdr:sp macro="" textlink="">
      <cdr:nvSpPr>
        <cdr:cNvPr id="4" name="Left-Right Arrow 3"/>
        <cdr:cNvSpPr/>
      </cdr:nvSpPr>
      <cdr:spPr>
        <a:xfrm xmlns:a="http://schemas.openxmlformats.org/drawingml/2006/main">
          <a:off x="4231681" y="3224732"/>
          <a:ext cx="259439" cy="146495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B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0.78534</cdr:x>
      <cdr:y>0.54624</cdr:y>
    </cdr:from>
    <cdr:to>
      <cdr:x>0.86534</cdr:x>
      <cdr:y>0.93206</cdr:y>
    </cdr:to>
    <cdr:pic>
      <cdr:nvPicPr>
        <cdr:cNvPr id="6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38637" y="2042151"/>
          <a:ext cx="441963" cy="144241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0.87676</cdr:x>
      <cdr:y>0.50075</cdr:y>
    </cdr:from>
    <cdr:to>
      <cdr:x>0.95659</cdr:x>
      <cdr:y>0.92738</cdr:y>
    </cdr:to>
    <cdr:pic>
      <cdr:nvPicPr>
        <cdr:cNvPr id="7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843691" y="1872084"/>
          <a:ext cx="441024" cy="15949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0.93676</cdr:x>
      <cdr:y>0.84617</cdr:y>
    </cdr:from>
    <cdr:to>
      <cdr:x>0.95975</cdr:x>
      <cdr:y>0.92093</cdr:y>
    </cdr:to>
    <cdr:sp macro="" textlink="">
      <cdr:nvSpPr>
        <cdr:cNvPr id="9" name="Left-Right Arrow 4"/>
        <cdr:cNvSpPr/>
      </cdr:nvSpPr>
      <cdr:spPr>
        <a:xfrm xmlns:a="http://schemas.openxmlformats.org/drawingml/2006/main" rot="5400000">
          <a:off x="5098920" y="3239700"/>
          <a:ext cx="279495" cy="127009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BE" sz="1100"/>
        </a:p>
      </cdr:txBody>
    </cdr:sp>
  </cdr:relSizeAnchor>
  <cdr:relSizeAnchor xmlns:cdr="http://schemas.openxmlformats.org/drawingml/2006/chartDrawing">
    <cdr:from>
      <cdr:x>0.76522</cdr:x>
      <cdr:y>0.86125</cdr:y>
    </cdr:from>
    <cdr:to>
      <cdr:x>0.81227</cdr:x>
      <cdr:y>0.90034</cdr:y>
    </cdr:to>
    <cdr:sp macro="" textlink="">
      <cdr:nvSpPr>
        <cdr:cNvPr id="4" name="Left-Right Arrow 3"/>
        <cdr:cNvSpPr/>
      </cdr:nvSpPr>
      <cdr:spPr>
        <a:xfrm xmlns:a="http://schemas.openxmlformats.org/drawingml/2006/main">
          <a:off x="4227483" y="3219835"/>
          <a:ext cx="259930" cy="146140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BE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0.78987</cdr:x>
      <cdr:y>0.50503</cdr:y>
    </cdr:from>
    <cdr:to>
      <cdr:x>0.8697</cdr:x>
      <cdr:y>0.93166</cdr:y>
    </cdr:to>
    <cdr:pic>
      <cdr:nvPicPr>
        <cdr:cNvPr id="7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38637" y="1888902"/>
          <a:ext cx="438494" cy="15956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0.85461</cdr:x>
      <cdr:y>0.8456</cdr:y>
    </cdr:from>
    <cdr:to>
      <cdr:x>0.8776</cdr:x>
      <cdr:y>0.92036</cdr:y>
    </cdr:to>
    <cdr:sp macro="" textlink="">
      <cdr:nvSpPr>
        <cdr:cNvPr id="9" name="Left-Right Arrow 4"/>
        <cdr:cNvSpPr/>
      </cdr:nvSpPr>
      <cdr:spPr>
        <a:xfrm xmlns:a="http://schemas.openxmlformats.org/drawingml/2006/main" rot="5400000">
          <a:off x="4617578" y="3239351"/>
          <a:ext cx="279613" cy="126281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BE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0.78777</cdr:x>
      <cdr:y>0.50503</cdr:y>
    </cdr:from>
    <cdr:to>
      <cdr:x>0.8676</cdr:x>
      <cdr:y>0.93166</cdr:y>
    </cdr:to>
    <cdr:pic>
      <cdr:nvPicPr>
        <cdr:cNvPr id="7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38637" y="1888901"/>
          <a:ext cx="439662" cy="15956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0.85251</cdr:x>
      <cdr:y>0.84197</cdr:y>
    </cdr:from>
    <cdr:to>
      <cdr:x>0.8755</cdr:x>
      <cdr:y>0.91673</cdr:y>
    </cdr:to>
    <cdr:sp macro="" textlink="">
      <cdr:nvSpPr>
        <cdr:cNvPr id="9" name="Left-Right Arrow 4"/>
        <cdr:cNvSpPr/>
      </cdr:nvSpPr>
      <cdr:spPr>
        <a:xfrm xmlns:a="http://schemas.openxmlformats.org/drawingml/2006/main" rot="5400000">
          <a:off x="4618693" y="3225605"/>
          <a:ext cx="279613" cy="126617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BE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90015-0A70-4221-A8A7-D7AD0791CCD4}" type="datetimeFigureOut">
              <a:rPr lang="nl-BE" smtClean="0"/>
              <a:pPr/>
              <a:t>14/01/2014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EB3D4-2317-4EDB-8658-5192A042DC6D}" type="slidenum">
              <a:rPr lang="nl-BE" smtClean="0"/>
              <a:pPr/>
              <a:t>‹Nº›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27933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B3D4-2317-4EDB-8658-5192A042DC6D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74932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B3D4-2317-4EDB-8658-5192A042DC6D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62703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B3D4-2317-4EDB-8658-5192A042DC6D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62703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slide" Target="../slides/slide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68" y="18789"/>
            <a:ext cx="6776581" cy="313851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966" y="874514"/>
            <a:ext cx="7258833" cy="33944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216" b="95876" l="0" r="100000">
                        <a14:foregroundMark x1="5166" y1="25773" x2="5166" y2="25773"/>
                        <a14:foregroundMark x1="45387" y1="68041" x2="45387" y2="68041"/>
                        <a14:foregroundMark x1="53137" y1="76289" x2="53137" y2="76289"/>
                        <a14:foregroundMark x1="65683" y1="78351" x2="65683" y2="78351"/>
                        <a14:foregroundMark x1="80074" y1="75258" x2="80074" y2="75258"/>
                        <a14:foregroundMark x1="94096" y1="43299" x2="94096" y2="43299"/>
                        <a14:foregroundMark x1="58303" y1="17526" x2="58303" y2="17526"/>
                        <a14:foregroundMark x1="51661" y1="23711" x2="51661" y2="23711"/>
                        <a14:foregroundMark x1="52768" y1="20619" x2="52768" y2="20619"/>
                        <a14:foregroundMark x1="51661" y1="17526" x2="51661" y2="17526"/>
                        <a14:foregroundMark x1="45018" y1="22680" x2="45018" y2="22680"/>
                        <a14:foregroundMark x1="46494" y1="19588" x2="46494" y2="1958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7" y="4723025"/>
            <a:ext cx="1126961" cy="377560"/>
          </a:xfrm>
          <a:prstGeom prst="rect">
            <a:avLst/>
          </a:prstGeom>
        </p:spPr>
      </p:pic>
      <p:sp>
        <p:nvSpPr>
          <p:cNvPr id="10" name="Action Button: Home 9">
            <a:hlinkClick r:id="rId4" action="ppaction://hlinksldjump" highlightClick="1"/>
          </p:cNvPr>
          <p:cNvSpPr>
            <a:spLocks noChangeAspect="1"/>
          </p:cNvSpPr>
          <p:nvPr userDrawn="1"/>
        </p:nvSpPr>
        <p:spPr>
          <a:xfrm>
            <a:off x="99060" y="4770120"/>
            <a:ext cx="288000" cy="288000"/>
          </a:xfrm>
          <a:prstGeom prst="actionButtonHome">
            <a:avLst/>
          </a:prstGeom>
          <a:gradFill>
            <a:gsLst>
              <a:gs pos="0">
                <a:schemeClr val="accent3">
                  <a:lumMod val="37000"/>
                </a:schemeClr>
              </a:gs>
              <a:gs pos="80000">
                <a:srgbClr val="999AC7"/>
              </a:gs>
              <a:gs pos="100000">
                <a:srgbClr val="BBB4D4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rgbClr val="000066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28" r="5787" b="2084"/>
          <a:stretch/>
        </p:blipFill>
        <p:spPr>
          <a:xfrm>
            <a:off x="0" y="917575"/>
            <a:ext cx="1280160" cy="3372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00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202" y="38330"/>
            <a:ext cx="7772400" cy="437660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807" y="440760"/>
            <a:ext cx="6551113" cy="6991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9256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228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68" y="18789"/>
            <a:ext cx="6776581" cy="313851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966" y="874514"/>
            <a:ext cx="7258833" cy="33944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180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55000"/>
                <a:alpha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 flipH="1">
            <a:off x="0" y="4959350"/>
            <a:ext cx="9144000" cy="184150"/>
          </a:xfrm>
          <a:prstGeom prst="rect">
            <a:avLst/>
          </a:prstGeom>
          <a:gradFill rotWithShape="1">
            <a:gsLst>
              <a:gs pos="0">
                <a:srgbClr val="E4E4E4">
                  <a:alpha val="86000"/>
                </a:srgbClr>
              </a:gs>
              <a:gs pos="100000">
                <a:srgbClr val="002060">
                  <a:alpha val="85000"/>
                  <a:lumMod val="80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-6350"/>
            <a:ext cx="9144000" cy="373063"/>
          </a:xfrm>
          <a:prstGeom prst="rect">
            <a:avLst/>
          </a:prstGeom>
          <a:gradFill rotWithShape="1">
            <a:gsLst>
              <a:gs pos="0">
                <a:srgbClr val="E4E4E4">
                  <a:alpha val="86000"/>
                </a:srgbClr>
              </a:gs>
              <a:gs pos="100000">
                <a:srgbClr val="002060">
                  <a:alpha val="85000"/>
                  <a:lumMod val="80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8582628" y="4903788"/>
            <a:ext cx="5613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64E9215-9315-445D-A834-523F6DE540AF}" type="slidenum">
              <a:rPr lang="nl-NL" sz="1100" b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pPr algn="r" eaLnBrk="1" hangingPunct="1">
                <a:defRPr/>
              </a:pPr>
              <a:t>‹Nº›</a:t>
            </a:fld>
            <a:endParaRPr lang="nl-NL" sz="1200" b="1" dirty="0" smtClean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463"/>
            <a:ext cx="13827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6" r:id="rId3"/>
    <p:sldLayoutId id="2147483669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49" y="1440180"/>
            <a:ext cx="3115909" cy="1112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2406" y="2697479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66">
                    <a:alpha val="95000"/>
                  </a:srgbClr>
                </a:solidFill>
                <a:latin typeface="Verdana" pitchFamily="34" charset="0"/>
              </a:rPr>
              <a:t>Roxell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66">
                    <a:alpha val="95000"/>
                  </a:srgbClr>
                </a:solidFill>
                <a:latin typeface="Verdana" pitchFamily="34" charset="0"/>
              </a:rPr>
              <a:t>nipple drinking system</a:t>
            </a:r>
          </a:p>
        </p:txBody>
      </p:sp>
    </p:spTree>
    <p:extLst>
      <p:ext uri="{BB962C8B-B14F-4D97-AF65-F5344CB8AC3E}">
        <p14:creationId xmlns="" xmlns:p14="http://schemas.microsoft.com/office/powerpoint/2010/main" val="31475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46" y="2861826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968" y="2861826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133" y="944798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80" y="944798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6" y="944798"/>
            <a:ext cx="1990491" cy="1706961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552543" y="212240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FS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130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Small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5065" y="212240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FS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80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No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7" y="2861826"/>
            <a:ext cx="1990491" cy="1706961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Commercial layers (rearing (1) – production (2))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2856" y="404264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VT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130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Small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5378" y="404264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VT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80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No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9028" y="1009631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1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9028" y="2960351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2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Dry litter and less ammonia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619" y="1171853"/>
            <a:ext cx="4110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 leaking </a:t>
            </a:r>
          </a:p>
          <a:p>
            <a:pPr lvl="1"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Breather unit:</a:t>
            </a:r>
            <a:endParaRPr lang="en-US" sz="1600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Improved sealing (rubber + ball)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Minimize leaking during flushing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1077202"/>
            <a:ext cx="1108719" cy="32729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77" y="1447548"/>
            <a:ext cx="1355521" cy="13555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856137" y="1828800"/>
            <a:ext cx="1096863" cy="12649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7619" y="311658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>
                <a:solidFill>
                  <a:srgbClr val="1919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rubber</a:t>
            </a:r>
            <a:endParaRPr lang="en-US" sz="1200" b="1" dirty="0">
              <a:solidFill>
                <a:srgbClr val="1919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1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619" y="1171853"/>
            <a:ext cx="4110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Disc filter on the water panel:</a:t>
            </a:r>
            <a:endParaRPr lang="en-US" sz="1600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guards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the high water quality and prevents the formation of a biofilm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Opening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of 100 micron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Reusable disc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Cleaning with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high pressure 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Soaking of the discs</a:t>
            </a:r>
          </a:p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Swii’Flo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always protected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by using the disc filter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18" y="957826"/>
            <a:ext cx="2262821" cy="3104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2776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9128" y="1019245"/>
            <a:ext cx="411083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The water panel:</a:t>
            </a:r>
            <a:endParaRPr lang="en-US" sz="1600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The outlet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Double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check of </a:t>
            </a:r>
            <a:r>
              <a:rPr lang="en-US" sz="1600" b="1" dirty="0" err="1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medicator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functioning</a:t>
            </a:r>
          </a:p>
          <a:p>
            <a:pPr marL="742950" lvl="1" indent="-285750">
              <a:buFontTx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Cleaning the </a:t>
            </a:r>
            <a:r>
              <a:rPr lang="en-US" sz="1600" b="1" dirty="0" err="1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medicator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The restrictor</a:t>
            </a:r>
          </a:p>
          <a:p>
            <a:pPr marL="742950" lvl="1" indent="-285750">
              <a:buFontTx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Fixed pressure</a:t>
            </a:r>
          </a:p>
          <a:p>
            <a:pPr marL="742950" lvl="1" indent="-285750">
              <a:buFontTx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 filter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inside</a:t>
            </a:r>
            <a:endParaRPr lang="en-US" dirty="0"/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9" y="1038269"/>
            <a:ext cx="4003428" cy="22078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8941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8638" y="1113408"/>
            <a:ext cx="43501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Clogging and biofilm:</a:t>
            </a:r>
            <a:endParaRPr lang="en-US" sz="1600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Reasons: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Impurities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in the water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Usage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additives</a:t>
            </a:r>
            <a:endParaRPr lang="nl-BE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Impact: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Poor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functioning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of the </a:t>
            </a:r>
            <a:b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drinking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system</a:t>
            </a:r>
            <a:endParaRPr lang="nl-BE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Poor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flock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performance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Action: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Regular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powerful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flushing!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64"/>
          <a:stretch/>
        </p:blipFill>
        <p:spPr>
          <a:xfrm>
            <a:off x="2217739" y="1111359"/>
            <a:ext cx="1257668" cy="24395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6" y="1113408"/>
            <a:ext cx="1664233" cy="12177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6" y="2441431"/>
            <a:ext cx="1664233" cy="1109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3746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0641" y="1113408"/>
            <a:ext cx="3505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3 ways of flushing: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Manual flushing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with overflow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with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Roxell Flushing Controller (RFC)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206986" y="1029313"/>
            <a:ext cx="1438375" cy="10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7" y="1029313"/>
            <a:ext cx="1080000" cy="10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7" y="2223338"/>
            <a:ext cx="1080000" cy="7902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07"/>
          <a:stretch/>
        </p:blipFill>
        <p:spPr>
          <a:xfrm>
            <a:off x="1985777" y="3305258"/>
            <a:ext cx="2661209" cy="147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86" y="2223338"/>
            <a:ext cx="1440000" cy="96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40521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3 ways of flushing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621" y="1113408"/>
            <a:ext cx="4114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1. Manual flushing: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Connect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end unit to drain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hose (1)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Open end unit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valve (1)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Put pressure regulator operational valve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position (2)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 the lines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Put the pressure regulator operation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valve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back on open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position (2)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Close the end unit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valve (1)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293939" y="3201005"/>
            <a:ext cx="1912360" cy="1435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852011" y="3274027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2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9" y="991488"/>
            <a:ext cx="1912360" cy="19123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3852011" y="1067268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1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84" t="63480"/>
          <a:stretch/>
        </p:blipFill>
        <p:spPr>
          <a:xfrm>
            <a:off x="1383968" y="2031488"/>
            <a:ext cx="1163702" cy="1070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1436068" y="2103699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1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7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3 ways of flushing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620" y="1113408"/>
            <a:ext cx="432815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2. Flushing with overflow: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Drain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hose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is connected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to overflow (drain tube)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Always the end unit valve in open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position (1)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Put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the pressure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regulator operational valve on flushing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position (2)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 the lines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Put the pressure regulator operation valve back on open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position (2)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468881" y="3412527"/>
            <a:ext cx="1442736" cy="10832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19"/>
          <p:cNvSpPr txBox="1"/>
          <p:nvPr/>
        </p:nvSpPr>
        <p:spPr>
          <a:xfrm>
            <a:off x="3568831" y="3464633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2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60"/>
          <a:stretch/>
        </p:blipFill>
        <p:spPr>
          <a:xfrm>
            <a:off x="2468879" y="1067268"/>
            <a:ext cx="1442737" cy="22001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3568831" y="1113408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1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4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9" y="1113408"/>
            <a:ext cx="2298808" cy="16820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3116166"/>
            <a:ext cx="2298809" cy="15325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3 ways of flushing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620" y="930528"/>
            <a:ext cx="432815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3. Flushing with RFC: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valves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Overflow (drain tube) + connections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Temperature sensor/s (optional)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R.F.C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perform flushing line after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line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Max. 7 drinking lines</a:t>
            </a:r>
          </a:p>
          <a:p>
            <a:pPr>
              <a:spcAft>
                <a:spcPts val="600"/>
              </a:spcAft>
              <a:buClr>
                <a:srgbClr val="19194C"/>
              </a:buClr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62" y="3120435"/>
            <a:ext cx="2661209" cy="153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3598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39" t="7228" r="13252" b="3022"/>
          <a:stretch/>
        </p:blipFill>
        <p:spPr>
          <a:xfrm>
            <a:off x="6300801" y="2492357"/>
            <a:ext cx="1565527" cy="1312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Automatic flushing with RFC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620" y="1113408"/>
            <a:ext cx="432815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1. Flushing on Time (Table):</a:t>
            </a: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4 flushing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cycles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/ day</a:t>
            </a: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Or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during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selected days / week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74" y="3401617"/>
            <a:ext cx="720001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Group 1"/>
          <p:cNvGrpSpPr/>
          <p:nvPr/>
        </p:nvGrpSpPr>
        <p:grpSpPr>
          <a:xfrm>
            <a:off x="1764229" y="1234957"/>
            <a:ext cx="4782297" cy="3253222"/>
            <a:chOff x="1764229" y="1234957"/>
            <a:chExt cx="4782297" cy="3253222"/>
          </a:xfrm>
        </p:grpSpPr>
        <p:sp>
          <p:nvSpPr>
            <p:cNvPr id="10" name="Rectangle 9"/>
            <p:cNvSpPr/>
            <p:nvPr/>
          </p:nvSpPr>
          <p:spPr>
            <a:xfrm>
              <a:off x="2470179" y="2659105"/>
              <a:ext cx="302135" cy="642755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solidFill>
                  <a:srgbClr val="19194C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53879" y="2659105"/>
              <a:ext cx="302135" cy="642755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solidFill>
                  <a:srgbClr val="19194C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37579" y="2659105"/>
              <a:ext cx="302135" cy="642755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solidFill>
                  <a:srgbClr val="19194C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21278" y="2659105"/>
              <a:ext cx="302135" cy="642755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solidFill>
                  <a:srgbClr val="19194C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764229" y="1234957"/>
              <a:ext cx="4782297" cy="3253222"/>
              <a:chOff x="812425" y="380929"/>
              <a:chExt cx="6838604" cy="46520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12425" y="704960"/>
                <a:ext cx="6063832" cy="4164726"/>
                <a:chOff x="805072" y="360284"/>
                <a:chExt cx="6575243" cy="4513258"/>
              </a:xfrm>
            </p:grpSpPr>
            <p:sp>
              <p:nvSpPr>
                <p:cNvPr id="2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05072" y="3992164"/>
                  <a:ext cx="800859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13.00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4" name="Line 3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490327" y="1553971"/>
                  <a:ext cx="0" cy="5779976"/>
                </a:xfrm>
                <a:prstGeom prst="line">
                  <a:avLst/>
                </a:prstGeom>
                <a:noFill/>
                <a:ln w="76200">
                  <a:solidFill>
                    <a:srgbClr val="19194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50" b="1">
                    <a:ln>
                      <a:solidFill>
                        <a:srgbClr val="19194C"/>
                      </a:solidFill>
                    </a:ln>
                    <a:solidFill>
                      <a:srgbClr val="19194C"/>
                    </a:solidFill>
                  </a:endParaRPr>
                </a:p>
              </p:txBody>
            </p:sp>
            <p:sp>
              <p:nvSpPr>
                <p:cNvPr id="2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05072" y="3009000"/>
                  <a:ext cx="800859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14.00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05072" y="2025828"/>
                  <a:ext cx="800859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15.00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280691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4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55381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2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043346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5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05072" y="1042657"/>
                  <a:ext cx="800859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16.00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992726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568655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7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518035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3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806001" y="4515832"/>
                  <a:ext cx="400678" cy="357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9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6</a:t>
                  </a:r>
                  <a:endParaRPr lang="en-GB" sz="9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612100" y="360284"/>
                  <a:ext cx="0" cy="4091515"/>
                </a:xfrm>
                <a:prstGeom prst="line">
                  <a:avLst/>
                </a:prstGeom>
                <a:noFill/>
                <a:ln w="76200">
                  <a:solidFill>
                    <a:srgbClr val="19194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50" b="1">
                    <a:ln>
                      <a:solidFill>
                        <a:srgbClr val="19194C"/>
                      </a:solidFill>
                    </a:ln>
                    <a:solidFill>
                      <a:srgbClr val="19194C"/>
                    </a:solidFill>
                  </a:endParaRPr>
                </a:p>
              </p:txBody>
            </p:sp>
          </p:grpSp>
          <p:pic>
            <p:nvPicPr>
              <p:cNvPr id="19" name="Picture 2" descr="C:\Users\deurseni.ROXELL\AppData\Local\Microsoft\Windows\Temporary Internet Files\Content.IE5\48YSLLU9\MC900432664[1]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4330219"/>
                <a:ext cx="702765" cy="702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Users\deurseni.ROXELL\AppData\Local\Microsoft\Windows\Temporary Internet Files\Content.IE5\1TV26IG3\MC900431586[1]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804" y="380929"/>
                <a:ext cx="500086" cy="500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/>
            </p:nvCxnSpPr>
            <p:spPr>
              <a:xfrm>
                <a:off x="1584942" y="2427734"/>
                <a:ext cx="50241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84942" y="3346863"/>
                <a:ext cx="50241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4954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756" y="1194505"/>
            <a:ext cx="326690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Nipples: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activation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ways: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Feather Soft + Vertical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2 types of housing: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Metal + Plastic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rates: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130 ml/min + 80 ml/min</a:t>
            </a:r>
            <a:endParaRPr lang="nl-BE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Drip cup (big or small)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061" y="2788999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31" y="2788999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061" y="790133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31" y="790133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580" y="790133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Rectangle 13"/>
          <p:cNvSpPr/>
          <p:nvPr/>
        </p:nvSpPr>
        <p:spPr>
          <a:xfrm>
            <a:off x="2898690" y="4047079"/>
            <a:ext cx="1622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cup</a:t>
            </a: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Metal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</a:t>
            </a:r>
            <a:endParaRPr lang="nl-BE" sz="14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130 ml/mini</a:t>
            </a:r>
            <a:endParaRPr lang="en-US" sz="1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1466" y="4047079"/>
            <a:ext cx="1440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Big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cup</a:t>
            </a: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Metal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</a:t>
            </a:r>
            <a:endParaRPr lang="nl-BE" sz="14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130 ml/mini</a:t>
            </a:r>
            <a:endParaRPr lang="en-US" sz="1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2415" y="2010113"/>
            <a:ext cx="144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Plastic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</a:t>
            </a:r>
            <a:endParaRPr lang="nl-BE" sz="14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80 ml/min</a:t>
            </a:r>
            <a:endParaRPr lang="en-US" sz="1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580" y="2788999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Rectangle 17"/>
          <p:cNvSpPr/>
          <p:nvPr/>
        </p:nvSpPr>
        <p:spPr>
          <a:xfrm>
            <a:off x="2989896" y="2010113"/>
            <a:ext cx="144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Metal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</a:t>
            </a:r>
            <a:endParaRPr lang="nl-BE" sz="14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80 ml/min</a:t>
            </a:r>
            <a:endParaRPr lang="en-US" sz="1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1466" y="2010113"/>
            <a:ext cx="144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Metal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</a:t>
            </a:r>
            <a:endParaRPr lang="nl-BE" sz="14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80 ml/min</a:t>
            </a:r>
            <a:endParaRPr lang="en-US" sz="1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209" y="4047079"/>
            <a:ext cx="1622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cup</a:t>
            </a: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Plastic </a:t>
            </a:r>
            <a:r>
              <a:rPr lang="nl-BE" sz="14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nipple</a:t>
            </a:r>
            <a:endParaRPr lang="nl-BE" sz="14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nl-BE" sz="1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130 ml/mini</a:t>
            </a:r>
            <a:endParaRPr lang="en-US" sz="1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5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9620" y="1113408"/>
            <a:ext cx="432815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2. Flushing on temperature (water temperature):</a:t>
            </a: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one or two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sensors:</a:t>
            </a:r>
          </a:p>
          <a:p>
            <a:pPr marL="742950" lvl="1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One sensor: Flushing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start if water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temperature goes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higher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than a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preset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value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Two sensors: Flushing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start if difference between the two sensors reached a preset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value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Note: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minimum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time between flushing can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preset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39" t="7228" r="13252" b="3022"/>
          <a:stretch/>
        </p:blipFill>
        <p:spPr>
          <a:xfrm>
            <a:off x="2217739" y="2917345"/>
            <a:ext cx="1481190" cy="12421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Automatic flushing with RFC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05" y="3761388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9" y="1113409"/>
            <a:ext cx="2361881" cy="16697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06" t="23428" r="10332"/>
          <a:stretch/>
        </p:blipFill>
        <p:spPr>
          <a:xfrm>
            <a:off x="3817620" y="2463101"/>
            <a:ext cx="1104900" cy="10714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3" name="Straight Arrow Connector 2"/>
          <p:cNvCxnSpPr>
            <a:stCxn id="40" idx="5"/>
          </p:cNvCxnSpPr>
          <p:nvPr/>
        </p:nvCxnSpPr>
        <p:spPr>
          <a:xfrm>
            <a:off x="3424805" y="2332572"/>
            <a:ext cx="720475" cy="666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941230" y="1848997"/>
            <a:ext cx="566543" cy="5665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9620" y="1113408"/>
            <a:ext cx="432815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3. Combination (time table + temperature):</a:t>
            </a: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Mainly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according to Time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- Table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(water temperature is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low)</a:t>
            </a: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If water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temperature goes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up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flushing start according to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temperature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Automatic flushing with RFC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806204"/>
            <a:ext cx="2361881" cy="16697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0" name="Oval 39"/>
          <p:cNvSpPr/>
          <p:nvPr/>
        </p:nvSpPr>
        <p:spPr>
          <a:xfrm>
            <a:off x="6713129" y="3541792"/>
            <a:ext cx="566543" cy="5665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688433" y="1204460"/>
            <a:ext cx="3623805" cy="2384325"/>
            <a:chOff x="1500749" y="1234957"/>
            <a:chExt cx="5045777" cy="3319926"/>
          </a:xfrm>
        </p:grpSpPr>
        <p:sp>
          <p:nvSpPr>
            <p:cNvPr id="29" name="Rectangle 28"/>
            <p:cNvSpPr/>
            <p:nvPr/>
          </p:nvSpPr>
          <p:spPr>
            <a:xfrm>
              <a:off x="2470179" y="2659105"/>
              <a:ext cx="302135" cy="642755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19194C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53879" y="2659105"/>
              <a:ext cx="302135" cy="642755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19194C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37579" y="2659105"/>
              <a:ext cx="302135" cy="642755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19194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21278" y="2659105"/>
              <a:ext cx="302135" cy="642755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19194C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00749" y="1234957"/>
              <a:ext cx="5045777" cy="3319926"/>
              <a:chOff x="435665" y="380929"/>
              <a:chExt cx="7215364" cy="474743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35665" y="704960"/>
                <a:ext cx="6440592" cy="4423406"/>
                <a:chOff x="396532" y="360284"/>
                <a:chExt cx="6983783" cy="4793584"/>
              </a:xfrm>
            </p:grpSpPr>
            <p:sp>
              <p:nvSpPr>
                <p:cNvPr id="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96532" y="3992163"/>
                  <a:ext cx="1191174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13.00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" name="Line 3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490327" y="1553971"/>
                  <a:ext cx="0" cy="5779976"/>
                </a:xfrm>
                <a:prstGeom prst="line">
                  <a:avLst/>
                </a:prstGeom>
                <a:noFill/>
                <a:ln w="76200">
                  <a:solidFill>
                    <a:srgbClr val="19194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 b="1">
                    <a:ln>
                      <a:solidFill>
                        <a:srgbClr val="19194C"/>
                      </a:solidFill>
                    </a:ln>
                    <a:solidFill>
                      <a:srgbClr val="19194C"/>
                    </a:solidFill>
                  </a:endParaRPr>
                </a:p>
              </p:txBody>
            </p:sp>
            <p:sp>
              <p:nvSpPr>
                <p:cNvPr id="4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96532" y="3008999"/>
                  <a:ext cx="1191174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14.00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532" y="2025829"/>
                  <a:ext cx="1191174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15.00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280692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4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55379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2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043345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5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6532" y="1042656"/>
                  <a:ext cx="1191174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16.00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992725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1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568655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7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518035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3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806002" y="4617903"/>
                  <a:ext cx="649732" cy="5359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nl-BE" sz="700" b="1" dirty="0" smtClean="0">
                      <a:solidFill>
                        <a:srgbClr val="19194C"/>
                      </a:solidFill>
                      <a:latin typeface="Tahoma" pitchFamily="34" charset="0"/>
                    </a:rPr>
                    <a:t>6</a:t>
                  </a:r>
                  <a:endParaRPr lang="en-GB" sz="700" b="1" dirty="0">
                    <a:solidFill>
                      <a:srgbClr val="19194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612100" y="360284"/>
                  <a:ext cx="0" cy="4091515"/>
                </a:xfrm>
                <a:prstGeom prst="line">
                  <a:avLst/>
                </a:prstGeom>
                <a:noFill/>
                <a:ln w="76200">
                  <a:solidFill>
                    <a:srgbClr val="19194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900" b="1">
                    <a:ln>
                      <a:solidFill>
                        <a:srgbClr val="19194C"/>
                      </a:solidFill>
                    </a:ln>
                    <a:solidFill>
                      <a:srgbClr val="19194C"/>
                    </a:solidFill>
                  </a:endParaRPr>
                </a:p>
              </p:txBody>
            </p:sp>
          </p:grpSp>
          <p:pic>
            <p:nvPicPr>
              <p:cNvPr id="35" name="Picture 2" descr="C:\Users\deurseni.ROXELL\AppData\Local\Microsoft\Windows\Temporary Internet Files\Content.IE5\48YSLLU9\MC900432664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4330219"/>
                <a:ext cx="702765" cy="702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" descr="C:\Users\deurseni.ROXELL\AppData\Local\Microsoft\Windows\Temporary Internet Files\Content.IE5\1TV26IG3\MC900431586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804" y="380929"/>
                <a:ext cx="500086" cy="500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Straight Connector 40"/>
              <p:cNvCxnSpPr/>
              <p:nvPr/>
            </p:nvCxnSpPr>
            <p:spPr>
              <a:xfrm>
                <a:off x="1584942" y="2427734"/>
                <a:ext cx="50241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584942" y="3346863"/>
                <a:ext cx="50241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Plus 55"/>
          <p:cNvSpPr/>
          <p:nvPr/>
        </p:nvSpPr>
        <p:spPr>
          <a:xfrm>
            <a:off x="5135762" y="3633258"/>
            <a:ext cx="490748" cy="449269"/>
          </a:xfrm>
          <a:prstGeom prst="mathPlus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48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96840" y="1113408"/>
            <a:ext cx="388619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1. Flushing on volume*:</a:t>
            </a:r>
          </a:p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are the advantages?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Flush the line exactly according to line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volume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Administrating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and distribution of vaccine / medication 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Fast, homogeneous and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accurate 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Less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labor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nl-BE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*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Each line should be calibrated once.</a:t>
            </a:r>
          </a:p>
          <a:p>
            <a:pPr lvl="0">
              <a:spcAft>
                <a:spcPts val="600"/>
              </a:spcAft>
              <a:buClr>
                <a:srgbClr val="19194C"/>
              </a:buClr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39" t="7228" r="13252" b="3022"/>
          <a:stretch/>
        </p:blipFill>
        <p:spPr>
          <a:xfrm>
            <a:off x="2056461" y="3090872"/>
            <a:ext cx="1565527" cy="1312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❷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Optimal hygiene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Manual flushing with RFC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05" y="4100707"/>
            <a:ext cx="720000" cy="72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Group 1"/>
          <p:cNvGrpSpPr/>
          <p:nvPr/>
        </p:nvGrpSpPr>
        <p:grpSpPr>
          <a:xfrm>
            <a:off x="1299844" y="1134923"/>
            <a:ext cx="3798856" cy="2080717"/>
            <a:chOff x="517739" y="1347614"/>
            <a:chExt cx="5893791" cy="3228159"/>
          </a:xfrm>
        </p:grpSpPr>
        <p:grpSp>
          <p:nvGrpSpPr>
            <p:cNvPr id="10" name="Group 9"/>
            <p:cNvGrpSpPr/>
            <p:nvPr/>
          </p:nvGrpSpPr>
          <p:grpSpPr>
            <a:xfrm>
              <a:off x="517739" y="1347614"/>
              <a:ext cx="4783351" cy="3228159"/>
              <a:chOff x="517739" y="1347614"/>
              <a:chExt cx="4783351" cy="322815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889650" y="1686100"/>
                <a:ext cx="3240290" cy="82036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89650" y="3461389"/>
                <a:ext cx="3240290" cy="82036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70487" y="2573744"/>
                <a:ext cx="3240290" cy="82036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281735" y="1727118"/>
                <a:ext cx="607916" cy="0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81735" y="2614762"/>
                <a:ext cx="607916" cy="0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5800" y="4264514"/>
                <a:ext cx="607916" cy="0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293716" y="1721773"/>
                <a:ext cx="0" cy="2554679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737" t="7959" r="10736" b="7166"/>
              <a:stretch/>
            </p:blipFill>
            <p:spPr>
              <a:xfrm>
                <a:off x="517739" y="4118803"/>
                <a:ext cx="577817" cy="456970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1281735" y="3492028"/>
                <a:ext cx="607916" cy="0"/>
              </a:xfrm>
              <a:prstGeom prst="line">
                <a:avLst/>
              </a:prstGeom>
              <a:ln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545025" y="1347614"/>
                <a:ext cx="3756065" cy="2520278"/>
              </a:xfrm>
              <a:prstGeom prst="rect">
                <a:avLst/>
              </a:prstGeom>
              <a:noFill/>
              <a:ln w="44450" cap="rnd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50000">
                      <a:srgbClr val="CDDBB7"/>
                    </a:gs>
                    <a:gs pos="100000">
                      <a:srgbClr val="156B13"/>
                    </a:gs>
                  </a:gsLst>
                  <a:lin ang="5400000" scaled="0"/>
                </a:gradFill>
                <a:bevel/>
              </a:ln>
              <a:effectLst>
                <a:outerShdw blurRad="50800" dist="25400" dir="2700000" algn="tl" rotWithShape="0">
                  <a:schemeClr val="tx1">
                    <a:lumMod val="8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334296" y="1511559"/>
              <a:ext cx="1077234" cy="410736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/>
              <a:r>
                <a:rPr lang="en-US" sz="1200" b="1" dirty="0" smtClean="0">
                  <a:solidFill>
                    <a:srgbClr val="19194C"/>
                  </a:solidFill>
                  <a:effectLst/>
                </a:rPr>
                <a:t>V1=70L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4420" y="2383930"/>
              <a:ext cx="1127110" cy="429754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/>
              <a:r>
                <a:rPr lang="en-US" sz="1200" b="1" dirty="0" smtClean="0">
                  <a:solidFill>
                    <a:srgbClr val="19194C"/>
                  </a:solidFill>
                  <a:effectLst/>
                </a:rPr>
                <a:t>V2=60L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4420" y="3256297"/>
              <a:ext cx="1127110" cy="429754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/>
              <a:r>
                <a:rPr lang="en-US" sz="1200" b="1" dirty="0" smtClean="0">
                  <a:solidFill>
                    <a:srgbClr val="19194C"/>
                  </a:solidFill>
                  <a:effectLst/>
                </a:rPr>
                <a:t>V3=60L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856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❸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Superior animal welfare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74" r="3458" b="17256"/>
          <a:stretch/>
        </p:blipFill>
        <p:spPr>
          <a:xfrm>
            <a:off x="2217739" y="1036321"/>
            <a:ext cx="2746648" cy="19583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SPIN</a:t>
            </a:r>
            <a:r>
              <a:rPr lang="en-US" b="1" i="1" u="sng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soft</a:t>
            </a:r>
            <a:endParaRPr lang="en-US" b="1" i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4757" y="1036321"/>
            <a:ext cx="396208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Non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electrical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perch protection system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Reduces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stress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for the birds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 more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electrical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shocks for the farmer 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Retrofit in RNV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systems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At beginning some birds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try to perch,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but they destabilize </a:t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SPIN</a:t>
            </a:r>
            <a:r>
              <a:rPr lang="en-US" sz="1600" b="1" i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soft</a:t>
            </a:r>
            <a:r>
              <a:rPr lang="en-US" sz="1600" b="1" i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is no longer attractive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8678" y="3097679"/>
            <a:ext cx="4647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For optimal functioning: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Line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height correct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according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birds age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Maintain the cable in good tension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Maximum 6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wings between 2 holders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Minimize distance between wing and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hanger</a:t>
            </a: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7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❸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Superior animal welfare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SPIN</a:t>
            </a:r>
            <a:r>
              <a:rPr lang="en-US" b="1" i="1" u="sng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soft</a:t>
            </a:r>
            <a:endParaRPr lang="en-US" b="1" i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6697" y="1082041"/>
            <a:ext cx="308578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b="1" u="sng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better hygiene 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2/3 wings heavier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Groove downward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 dirt build up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Better cleaning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033294"/>
            <a:ext cx="2887759" cy="2003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63" y="2884022"/>
            <a:ext cx="2107078" cy="21070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95297" y="3045675"/>
            <a:ext cx="1656184" cy="864096"/>
            <a:chOff x="6876256" y="987574"/>
            <a:chExt cx="1656184" cy="864096"/>
          </a:xfrm>
        </p:grpSpPr>
        <p:sp>
          <p:nvSpPr>
            <p:cNvPr id="11" name="Down Arrow 10"/>
            <p:cNvSpPr/>
            <p:nvPr/>
          </p:nvSpPr>
          <p:spPr>
            <a:xfrm>
              <a:off x="6876256" y="987574"/>
              <a:ext cx="432048" cy="86409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8100392" y="987574"/>
              <a:ext cx="432048" cy="86409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570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❸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Superior animal welfare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One arm drip cup</a:t>
            </a:r>
            <a:endParaRPr lang="en-US" b="1" i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9017" y="1196341"/>
            <a:ext cx="412972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free space around nipple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Same distance around the cup to nipple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6" y="2683813"/>
            <a:ext cx="3086263" cy="1851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Circular Arrow 14"/>
          <p:cNvSpPr/>
          <p:nvPr/>
        </p:nvSpPr>
        <p:spPr>
          <a:xfrm>
            <a:off x="3031827" y="3526790"/>
            <a:ext cx="1460500" cy="7556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24442"/>
              <a:gd name="adj5" fmla="val 12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94440" y="3348575"/>
            <a:ext cx="696466" cy="656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0" name="Group 19"/>
          <p:cNvGrpSpPr/>
          <p:nvPr/>
        </p:nvGrpSpPr>
        <p:grpSpPr>
          <a:xfrm>
            <a:off x="2384523" y="825871"/>
            <a:ext cx="2134973" cy="1940716"/>
            <a:chOff x="2357354" y="880210"/>
            <a:chExt cx="1810669" cy="164592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354" y="880210"/>
              <a:ext cx="1810669" cy="1645920"/>
            </a:xfrm>
            <a:prstGeom prst="rect">
              <a:avLst/>
            </a:prstGeom>
          </p:spPr>
        </p:pic>
        <p:sp>
          <p:nvSpPr>
            <p:cNvPr id="17" name="Up Arrow 16"/>
            <p:cNvSpPr/>
            <p:nvPr/>
          </p:nvSpPr>
          <p:spPr>
            <a:xfrm flipH="1" flipV="1">
              <a:off x="3124433" y="1034936"/>
              <a:ext cx="276511" cy="622149"/>
            </a:xfrm>
            <a:prstGeom prst="upArrow">
              <a:avLst>
                <a:gd name="adj1" fmla="val 38242"/>
                <a:gd name="adj2" fmla="val 793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rot="5400000" flipH="1" flipV="1">
              <a:off x="3537858" y="1312788"/>
              <a:ext cx="276511" cy="780764"/>
            </a:xfrm>
            <a:prstGeom prst="upArrow">
              <a:avLst>
                <a:gd name="adj1" fmla="val 38242"/>
                <a:gd name="adj2" fmla="val 793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294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Calibri" pitchFamily="34" charset="0"/>
              <a:buChar char="❹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Easy maintenance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7577" y="1188379"/>
            <a:ext cx="412972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Very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strong material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Strong connection between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upper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and lower body shell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Thick membrane 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(1.4 mm)</a:t>
            </a:r>
          </a:p>
          <a:p>
            <a:pPr lvl="1"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Resists more against cleaning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product</a:t>
            </a:r>
          </a:p>
          <a:p>
            <a:pPr lvl="1"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Handle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more flushing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cycles  ≥ 3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times </a:t>
            </a: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Suspended centrally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Support tube not interrupted</a:t>
            </a:r>
          </a:p>
          <a:p>
            <a:pPr lvl="1"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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pending of the line</a:t>
            </a:r>
          </a:p>
          <a:p>
            <a:pPr>
              <a:spcAft>
                <a:spcPts val="600"/>
              </a:spcAft>
              <a:buClr>
                <a:srgbClr val="19194C"/>
              </a:buClr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199" y="510878"/>
            <a:ext cx="6575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Pressure regulator</a:t>
            </a:r>
            <a:endParaRPr lang="en-US" b="1" i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1229801"/>
            <a:ext cx="2422842" cy="16152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3621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462880" y="4762500"/>
            <a:ext cx="1320200" cy="288000"/>
          </a:xfrm>
          <a:prstGeom prst="actionButtonBlank">
            <a:avLst/>
          </a:prstGeom>
          <a:gradFill>
            <a:gsLst>
              <a:gs pos="0">
                <a:srgbClr val="E4E4E4">
                  <a:alpha val="86000"/>
                </a:srgbClr>
              </a:gs>
              <a:gs pos="80000">
                <a:srgbClr val="001A4D">
                  <a:lumMod val="80000"/>
                  <a:alpha val="40000"/>
                </a:srgb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latin typeface="Calibri" pitchFamily="34" charset="0"/>
                <a:cs typeface="Calibri" pitchFamily="34" charset="0"/>
              </a:rPr>
              <a:t>Management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Drinking line height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2999" y="1249339"/>
            <a:ext cx="41297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19194C"/>
              </a:buClr>
            </a:pPr>
            <a:r>
              <a:rPr lang="en-US" sz="1600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Adjust drinking line height according to: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Bird size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Bird health</a:t>
            </a:r>
          </a:p>
          <a:p>
            <a:pPr marL="285750" lvl="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Drinking behavior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44" r="17480"/>
          <a:stretch/>
        </p:blipFill>
        <p:spPr>
          <a:xfrm>
            <a:off x="1647832" y="2552286"/>
            <a:ext cx="1469289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2" y="1188379"/>
            <a:ext cx="1469290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36"/>
          <a:stretch/>
        </p:blipFill>
        <p:spPr>
          <a:xfrm>
            <a:off x="3200767" y="1188379"/>
            <a:ext cx="1469146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67" y="2552286"/>
            <a:ext cx="1469288" cy="126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6187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Water pressure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9279" y="921679"/>
            <a:ext cx="649986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19194C"/>
              </a:buClr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To meet the bird’s need of water → water pressure (column) should be adjusted according to: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Bird age</a:t>
            </a:r>
          </a:p>
          <a:p>
            <a:pPr marL="742950" lvl="1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Litter quality under the drinking lines</a:t>
            </a:r>
          </a:p>
          <a:p>
            <a:pPr marL="285750" indent="-285750">
              <a:spcAft>
                <a:spcPts val="6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792923" y="243766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1023938">
              <a:spcBef>
                <a:spcPct val="0"/>
              </a:spcBef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2300" algn="l" defTabSz="1023938">
              <a:spcBef>
                <a:spcPct val="0"/>
              </a:spcBef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23938">
              <a:spcBef>
                <a:spcPct val="0"/>
              </a:spcBef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23938">
              <a:spcBef>
                <a:spcPct val="0"/>
              </a:spcBef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23938">
              <a:spcBef>
                <a:spcPct val="0"/>
              </a:spcBef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2393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2393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2393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2393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720725" algn="l"/>
                <a:tab pos="1255713" algn="l"/>
                <a:tab pos="241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80000"/>
              </a:spcAft>
            </a:pPr>
            <a:r>
              <a:rPr lang="en-US" sz="16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Recommended water column:</a:t>
            </a:r>
            <a:endParaRPr lang="en-US" sz="16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graphicFrame>
        <p:nvGraphicFramePr>
          <p:cNvPr id="12" name="Group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2232427"/>
              </p:ext>
            </p:extLst>
          </p:nvPr>
        </p:nvGraphicFramePr>
        <p:xfrm>
          <a:off x="1847850" y="2871470"/>
          <a:ext cx="5368290" cy="1475232"/>
        </p:xfrm>
        <a:graphic>
          <a:graphicData uri="http://schemas.openxmlformats.org/drawingml/2006/table">
            <a:tbl>
              <a:tblPr/>
              <a:tblGrid>
                <a:gridCol w="2602230"/>
                <a:gridCol w="2766060"/>
              </a:tblGrid>
              <a:tr h="260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Age in </a:t>
                      </a:r>
                      <a:r>
                        <a:rPr kumimoji="0" lang="nl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days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Water column (cm)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 – 7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– 7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  <a:tr h="30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 – 21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– 15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  <a:tr h="30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 – end of </a:t>
                      </a:r>
                      <a:r>
                        <a:rPr kumimoji="0" lang="nl-B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flock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15 - 30</a:t>
                      </a:r>
                      <a:endParaRPr kumimoji="0" lang="nl-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46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Vaccination / Medication with RFC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9279" y="860719"/>
            <a:ext cx="649986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19194C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Winch up the drinking lines → birds thirsty (SLIGHTLY)</a:t>
            </a:r>
          </a:p>
          <a:p>
            <a:pPr marL="342900" indent="-342900">
              <a:spcAft>
                <a:spcPts val="1800"/>
              </a:spcAft>
              <a:buClr>
                <a:srgbClr val="19194C"/>
              </a:buClr>
              <a:buFont typeface="+mj-lt"/>
              <a:buAutoNum type="arabicPeriod"/>
            </a:pP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RFC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fill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drinking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lines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vaccinated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medicated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water (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exactly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loss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Clr>
                <a:srgbClr val="19194C"/>
              </a:buClr>
              <a:buFont typeface="+mj-lt"/>
              <a:buAutoNum type="arabicPeriod"/>
            </a:pP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Lower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drinking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lines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nl-BE" sz="16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the level of the </a:t>
            </a:r>
            <a:r>
              <a:rPr lang="nl-BE" sz="1600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birds</a:t>
            </a:r>
            <a:endParaRPr lang="en-US" sz="1600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19194C"/>
              </a:buClr>
              <a:buFont typeface="Calibri" pitchFamily="34" charset="0"/>
              <a:buChar char="-"/>
            </a:pPr>
            <a:endParaRPr lang="en-US" sz="16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339" y="2937615"/>
            <a:ext cx="451866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19194C"/>
              </a:buClr>
            </a:pPr>
            <a:r>
              <a:rPr lang="nl-BE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nl-BE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, accurate </a:t>
            </a:r>
            <a:r>
              <a:rPr lang="nl-BE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nl-BE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b="1" dirty="0" err="1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homogenous</a:t>
            </a:r>
            <a:r>
              <a:rPr lang="nl-BE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delivery!</a:t>
            </a:r>
          </a:p>
          <a:p>
            <a:pPr algn="ctr">
              <a:spcAft>
                <a:spcPts val="1800"/>
              </a:spcAft>
              <a:buClr>
                <a:srgbClr val="19194C"/>
              </a:buClr>
            </a:pPr>
            <a:endParaRPr lang="nl-BE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800"/>
              </a:spcAft>
              <a:buClr>
                <a:srgbClr val="19194C"/>
              </a:buClr>
            </a:pPr>
            <a:r>
              <a:rPr lang="nl-BE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ONE MAN WORK!</a:t>
            </a:r>
            <a:endParaRPr lang="en-US" b="1" dirty="0" smtClean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19194C"/>
              </a:buClr>
              <a:buFont typeface="+mj-lt"/>
              <a:buAutoNum type="arabicPeriod"/>
            </a:pPr>
            <a:endParaRPr lang="en-US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53839" y="2430780"/>
            <a:ext cx="327660" cy="468735"/>
          </a:xfrm>
          <a:prstGeom prst="downArrow">
            <a:avLst/>
          </a:prstGeom>
          <a:gradFill>
            <a:gsLst>
              <a:gs pos="0">
                <a:srgbClr val="FF0000"/>
              </a:gs>
              <a:gs pos="80000">
                <a:srgbClr val="FF7C80"/>
              </a:gs>
              <a:gs pos="100000">
                <a:srgbClr val="FFEFF4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51910" y="3429937"/>
            <a:ext cx="731519" cy="468735"/>
            <a:chOff x="3802380" y="3353737"/>
            <a:chExt cx="731519" cy="468735"/>
          </a:xfrm>
        </p:grpSpPr>
        <p:sp>
          <p:nvSpPr>
            <p:cNvPr id="8" name="Down Arrow 7"/>
            <p:cNvSpPr/>
            <p:nvPr/>
          </p:nvSpPr>
          <p:spPr>
            <a:xfrm>
              <a:off x="3802380" y="3353737"/>
              <a:ext cx="327660" cy="468735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80000">
                  <a:srgbClr val="FF7C80"/>
                </a:gs>
                <a:gs pos="100000">
                  <a:srgbClr val="FFEFF4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206239" y="3353737"/>
              <a:ext cx="327660" cy="468735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80000">
                  <a:srgbClr val="FF7C80"/>
                </a:gs>
                <a:gs pos="100000">
                  <a:srgbClr val="FFEFF4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713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01" y="734072"/>
            <a:ext cx="3098699" cy="1857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8732" y="1728525"/>
            <a:ext cx="2095500" cy="2936373"/>
            <a:chOff x="2198732" y="1705665"/>
            <a:chExt cx="2095500" cy="2936373"/>
          </a:xfrm>
        </p:grpSpPr>
        <p:sp>
          <p:nvSpPr>
            <p:cNvPr id="4" name="Rectangle 3"/>
            <p:cNvSpPr/>
            <p:nvPr/>
          </p:nvSpPr>
          <p:spPr>
            <a:xfrm>
              <a:off x="2198732" y="4272706"/>
              <a:ext cx="2095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19194C"/>
                  </a:solidFill>
                  <a:latin typeface="Calibri" pitchFamily="34" charset="0"/>
                  <a:cs typeface="Calibri" pitchFamily="34" charset="0"/>
                </a:rPr>
                <a:t>Pressure </a:t>
              </a:r>
              <a:r>
                <a:rPr lang="en-US" b="1" dirty="0" smtClean="0">
                  <a:solidFill>
                    <a:srgbClr val="19194C"/>
                  </a:solidFill>
                  <a:latin typeface="Calibri" pitchFamily="34" charset="0"/>
                  <a:cs typeface="Calibri" pitchFamily="34" charset="0"/>
                </a:rPr>
                <a:t>regulator</a:t>
              </a:r>
              <a:endParaRPr lang="en-US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482" y="1705665"/>
              <a:ext cx="1620000" cy="243274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6356372" y="1728524"/>
            <a:ext cx="2095500" cy="2936374"/>
            <a:chOff x="5323216" y="1705664"/>
            <a:chExt cx="2095500" cy="29363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966" y="1705664"/>
              <a:ext cx="1620000" cy="243274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5323216" y="4272706"/>
              <a:ext cx="2095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smtClean="0">
                  <a:solidFill>
                    <a:srgbClr val="19194C"/>
                  </a:solidFill>
                  <a:latin typeface="Calibri" pitchFamily="34" charset="0"/>
                  <a:cs typeface="Calibri" pitchFamily="34" charset="0"/>
                </a:rPr>
                <a:t>End unit</a:t>
              </a:r>
              <a:endParaRPr lang="en-US" b="1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06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200" y="556598"/>
            <a:ext cx="209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Flow rate graph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5680167"/>
              </p:ext>
            </p:extLst>
          </p:nvPr>
        </p:nvGraphicFramePr>
        <p:xfrm>
          <a:off x="1981200" y="983669"/>
          <a:ext cx="5514110" cy="374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383483" y="2729342"/>
            <a:ext cx="297872" cy="0"/>
          </a:xfrm>
          <a:prstGeom prst="line">
            <a:avLst/>
          </a:prstGeom>
          <a:ln w="31750">
            <a:solidFill>
              <a:srgbClr val="2D2D8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92637" y="2729342"/>
            <a:ext cx="297872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06856" y="4110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/>
              <a:t>2</a:t>
            </a:r>
            <a:endParaRPr lang="en-US" sz="1000" dirty="0"/>
          </a:p>
        </p:txBody>
      </p:sp>
      <p:sp>
        <p:nvSpPr>
          <p:cNvPr id="6" name="Freeform 5"/>
          <p:cNvSpPr/>
          <p:nvPr/>
        </p:nvSpPr>
        <p:spPr>
          <a:xfrm>
            <a:off x="2933700" y="2081213"/>
            <a:ext cx="2124075" cy="2005012"/>
          </a:xfrm>
          <a:custGeom>
            <a:avLst/>
            <a:gdLst>
              <a:gd name="connsiteX0" fmla="*/ 4763 w 2124075"/>
              <a:gd name="connsiteY0" fmla="*/ 1719262 h 2005012"/>
              <a:gd name="connsiteX1" fmla="*/ 161925 w 2124075"/>
              <a:gd name="connsiteY1" fmla="*/ 1481137 h 2005012"/>
              <a:gd name="connsiteX2" fmla="*/ 390525 w 2124075"/>
              <a:gd name="connsiteY2" fmla="*/ 1162050 h 2005012"/>
              <a:gd name="connsiteX3" fmla="*/ 595313 w 2124075"/>
              <a:gd name="connsiteY3" fmla="*/ 933450 h 2005012"/>
              <a:gd name="connsiteX4" fmla="*/ 847725 w 2124075"/>
              <a:gd name="connsiteY4" fmla="*/ 695325 h 2005012"/>
              <a:gd name="connsiteX5" fmla="*/ 1090613 w 2124075"/>
              <a:gd name="connsiteY5" fmla="*/ 514350 h 2005012"/>
              <a:gd name="connsiteX6" fmla="*/ 1385888 w 2124075"/>
              <a:gd name="connsiteY6" fmla="*/ 328612 h 2005012"/>
              <a:gd name="connsiteX7" fmla="*/ 1733550 w 2124075"/>
              <a:gd name="connsiteY7" fmla="*/ 161925 h 2005012"/>
              <a:gd name="connsiteX8" fmla="*/ 2124075 w 2124075"/>
              <a:gd name="connsiteY8" fmla="*/ 0 h 2005012"/>
              <a:gd name="connsiteX9" fmla="*/ 2119313 w 2124075"/>
              <a:gd name="connsiteY9" fmla="*/ 2005012 h 2005012"/>
              <a:gd name="connsiteX10" fmla="*/ 0 w 2124075"/>
              <a:gd name="connsiteY10" fmla="*/ 2005012 h 2005012"/>
              <a:gd name="connsiteX11" fmla="*/ 4763 w 2124075"/>
              <a:gd name="connsiteY11" fmla="*/ 1719262 h 20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075" h="2005012">
                <a:moveTo>
                  <a:pt x="4763" y="1719262"/>
                </a:moveTo>
                <a:lnTo>
                  <a:pt x="161925" y="1481137"/>
                </a:lnTo>
                <a:lnTo>
                  <a:pt x="390525" y="1162050"/>
                </a:lnTo>
                <a:lnTo>
                  <a:pt x="595313" y="933450"/>
                </a:lnTo>
                <a:lnTo>
                  <a:pt x="847725" y="695325"/>
                </a:lnTo>
                <a:lnTo>
                  <a:pt x="1090613" y="514350"/>
                </a:lnTo>
                <a:lnTo>
                  <a:pt x="1385888" y="328612"/>
                </a:lnTo>
                <a:lnTo>
                  <a:pt x="1733550" y="161925"/>
                </a:lnTo>
                <a:lnTo>
                  <a:pt x="2124075" y="0"/>
                </a:lnTo>
                <a:cubicBezTo>
                  <a:pt x="2122488" y="668337"/>
                  <a:pt x="2120900" y="1336675"/>
                  <a:pt x="2119313" y="2005012"/>
                </a:cubicBezTo>
                <a:lnTo>
                  <a:pt x="0" y="2005012"/>
                </a:lnTo>
                <a:cubicBezTo>
                  <a:pt x="1588" y="1908175"/>
                  <a:pt x="3175" y="1811337"/>
                  <a:pt x="4763" y="1719262"/>
                </a:cubicBezTo>
                <a:close/>
              </a:path>
            </a:pathLst>
          </a:custGeom>
          <a:blipFill dpi="0" rotWithShape="1">
            <a:blip r:embed="rId4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59302" y="2081213"/>
            <a:ext cx="0" cy="2029459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7590" y="3771900"/>
            <a:ext cx="5595" cy="338773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22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200" y="556598"/>
            <a:ext cx="209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Flow rate graph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4536772"/>
              </p:ext>
            </p:extLst>
          </p:nvPr>
        </p:nvGraphicFramePr>
        <p:xfrm>
          <a:off x="1989138" y="989013"/>
          <a:ext cx="5524542" cy="373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370494" y="2730211"/>
            <a:ext cx="297872" cy="0"/>
          </a:xfrm>
          <a:prstGeom prst="line">
            <a:avLst/>
          </a:prstGeom>
          <a:ln w="317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79648" y="2730211"/>
            <a:ext cx="297872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06856" y="4110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/>
              <a:t>2</a:t>
            </a:r>
            <a:endParaRPr lang="en-US" sz="1000" dirty="0"/>
          </a:p>
        </p:txBody>
      </p:sp>
      <p:sp>
        <p:nvSpPr>
          <p:cNvPr id="7" name="Freeform 6"/>
          <p:cNvSpPr/>
          <p:nvPr/>
        </p:nvSpPr>
        <p:spPr>
          <a:xfrm>
            <a:off x="2924175" y="2133600"/>
            <a:ext cx="2157413" cy="1952625"/>
          </a:xfrm>
          <a:custGeom>
            <a:avLst/>
            <a:gdLst>
              <a:gd name="connsiteX0" fmla="*/ 0 w 2157413"/>
              <a:gd name="connsiteY0" fmla="*/ 1638300 h 1952625"/>
              <a:gd name="connsiteX1" fmla="*/ 138113 w 2157413"/>
              <a:gd name="connsiteY1" fmla="*/ 1395413 h 1952625"/>
              <a:gd name="connsiteX2" fmla="*/ 280988 w 2157413"/>
              <a:gd name="connsiteY2" fmla="*/ 1166813 h 1952625"/>
              <a:gd name="connsiteX3" fmla="*/ 400050 w 2157413"/>
              <a:gd name="connsiteY3" fmla="*/ 990600 h 1952625"/>
              <a:gd name="connsiteX4" fmla="*/ 538163 w 2157413"/>
              <a:gd name="connsiteY4" fmla="*/ 814388 h 1952625"/>
              <a:gd name="connsiteX5" fmla="*/ 681038 w 2157413"/>
              <a:gd name="connsiteY5" fmla="*/ 661988 h 1952625"/>
              <a:gd name="connsiteX6" fmla="*/ 828675 w 2157413"/>
              <a:gd name="connsiteY6" fmla="*/ 538163 h 1952625"/>
              <a:gd name="connsiteX7" fmla="*/ 990600 w 2157413"/>
              <a:gd name="connsiteY7" fmla="*/ 419100 h 1952625"/>
              <a:gd name="connsiteX8" fmla="*/ 1176338 w 2157413"/>
              <a:gd name="connsiteY8" fmla="*/ 309563 h 1952625"/>
              <a:gd name="connsiteX9" fmla="*/ 1428750 w 2157413"/>
              <a:gd name="connsiteY9" fmla="*/ 214313 h 1952625"/>
              <a:gd name="connsiteX10" fmla="*/ 1652588 w 2157413"/>
              <a:gd name="connsiteY10" fmla="*/ 147638 h 1952625"/>
              <a:gd name="connsiteX11" fmla="*/ 1866900 w 2157413"/>
              <a:gd name="connsiteY11" fmla="*/ 80963 h 1952625"/>
              <a:gd name="connsiteX12" fmla="*/ 2062163 w 2157413"/>
              <a:gd name="connsiteY12" fmla="*/ 33338 h 1952625"/>
              <a:gd name="connsiteX13" fmla="*/ 2157413 w 2157413"/>
              <a:gd name="connsiteY13" fmla="*/ 0 h 1952625"/>
              <a:gd name="connsiteX14" fmla="*/ 2157413 w 2157413"/>
              <a:gd name="connsiteY14" fmla="*/ 1952625 h 1952625"/>
              <a:gd name="connsiteX15" fmla="*/ 4763 w 2157413"/>
              <a:gd name="connsiteY15" fmla="*/ 1952625 h 1952625"/>
              <a:gd name="connsiteX16" fmla="*/ 0 w 2157413"/>
              <a:gd name="connsiteY16" fmla="*/ 163830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7413" h="1952625">
                <a:moveTo>
                  <a:pt x="0" y="1638300"/>
                </a:moveTo>
                <a:lnTo>
                  <a:pt x="138113" y="1395413"/>
                </a:lnTo>
                <a:lnTo>
                  <a:pt x="280988" y="1166813"/>
                </a:lnTo>
                <a:lnTo>
                  <a:pt x="400050" y="990600"/>
                </a:lnTo>
                <a:lnTo>
                  <a:pt x="538163" y="814388"/>
                </a:lnTo>
                <a:lnTo>
                  <a:pt x="681038" y="661988"/>
                </a:lnTo>
                <a:lnTo>
                  <a:pt x="828675" y="538163"/>
                </a:lnTo>
                <a:lnTo>
                  <a:pt x="990600" y="419100"/>
                </a:lnTo>
                <a:lnTo>
                  <a:pt x="1176338" y="309563"/>
                </a:lnTo>
                <a:lnTo>
                  <a:pt x="1428750" y="214313"/>
                </a:lnTo>
                <a:lnTo>
                  <a:pt x="1652588" y="147638"/>
                </a:lnTo>
                <a:lnTo>
                  <a:pt x="1866900" y="80963"/>
                </a:lnTo>
                <a:lnTo>
                  <a:pt x="2062163" y="33338"/>
                </a:lnTo>
                <a:lnTo>
                  <a:pt x="2157413" y="0"/>
                </a:lnTo>
                <a:lnTo>
                  <a:pt x="2157413" y="1952625"/>
                </a:lnTo>
                <a:lnTo>
                  <a:pt x="4763" y="1952625"/>
                </a:lnTo>
                <a:cubicBezTo>
                  <a:pt x="3175" y="1847850"/>
                  <a:pt x="1588" y="1743075"/>
                  <a:pt x="0" y="1638300"/>
                </a:cubicBezTo>
                <a:close/>
              </a:path>
            </a:pathLst>
          </a:cu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27590" y="3771900"/>
            <a:ext cx="5595" cy="338773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82162" y="2148840"/>
            <a:ext cx="0" cy="196183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65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200" y="556598"/>
            <a:ext cx="209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Flow rate graph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073700"/>
              </p:ext>
            </p:extLst>
          </p:nvPr>
        </p:nvGraphicFramePr>
        <p:xfrm>
          <a:off x="1989138" y="989013"/>
          <a:ext cx="5492849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399068" y="2728595"/>
            <a:ext cx="297872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06856" y="4110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/>
              <a:t>2</a:t>
            </a:r>
            <a:endParaRPr lang="en-US" sz="1000" dirty="0"/>
          </a:p>
        </p:txBody>
      </p:sp>
      <p:sp>
        <p:nvSpPr>
          <p:cNvPr id="11" name="Freeform 10"/>
          <p:cNvSpPr/>
          <p:nvPr/>
        </p:nvSpPr>
        <p:spPr>
          <a:xfrm>
            <a:off x="2927350" y="2038350"/>
            <a:ext cx="2146300" cy="2044700"/>
          </a:xfrm>
          <a:custGeom>
            <a:avLst/>
            <a:gdLst>
              <a:gd name="connsiteX0" fmla="*/ 0 w 2146300"/>
              <a:gd name="connsiteY0" fmla="*/ 1739900 h 2044700"/>
              <a:gd name="connsiteX1" fmla="*/ 146050 w 2146300"/>
              <a:gd name="connsiteY1" fmla="*/ 1479550 h 2044700"/>
              <a:gd name="connsiteX2" fmla="*/ 323850 w 2146300"/>
              <a:gd name="connsiteY2" fmla="*/ 1206500 h 2044700"/>
              <a:gd name="connsiteX3" fmla="*/ 552450 w 2146300"/>
              <a:gd name="connsiteY3" fmla="*/ 889000 h 2044700"/>
              <a:gd name="connsiteX4" fmla="*/ 787400 w 2146300"/>
              <a:gd name="connsiteY4" fmla="*/ 666750 h 2044700"/>
              <a:gd name="connsiteX5" fmla="*/ 1092200 w 2146300"/>
              <a:gd name="connsiteY5" fmla="*/ 419100 h 2044700"/>
              <a:gd name="connsiteX6" fmla="*/ 1403350 w 2146300"/>
              <a:gd name="connsiteY6" fmla="*/ 254000 h 2044700"/>
              <a:gd name="connsiteX7" fmla="*/ 1816100 w 2146300"/>
              <a:gd name="connsiteY7" fmla="*/ 101600 h 2044700"/>
              <a:gd name="connsiteX8" fmla="*/ 2146300 w 2146300"/>
              <a:gd name="connsiteY8" fmla="*/ 0 h 2044700"/>
              <a:gd name="connsiteX9" fmla="*/ 2139950 w 2146300"/>
              <a:gd name="connsiteY9" fmla="*/ 2044700 h 2044700"/>
              <a:gd name="connsiteX10" fmla="*/ 19050 w 2146300"/>
              <a:gd name="connsiteY10" fmla="*/ 2044700 h 2044700"/>
              <a:gd name="connsiteX11" fmla="*/ 0 w 2146300"/>
              <a:gd name="connsiteY11" fmla="*/ 17399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6300" h="2044700">
                <a:moveTo>
                  <a:pt x="0" y="1739900"/>
                </a:moveTo>
                <a:lnTo>
                  <a:pt x="146050" y="1479550"/>
                </a:lnTo>
                <a:lnTo>
                  <a:pt x="323850" y="1206500"/>
                </a:lnTo>
                <a:lnTo>
                  <a:pt x="552450" y="889000"/>
                </a:lnTo>
                <a:lnTo>
                  <a:pt x="787400" y="666750"/>
                </a:lnTo>
                <a:lnTo>
                  <a:pt x="1092200" y="419100"/>
                </a:lnTo>
                <a:lnTo>
                  <a:pt x="1403350" y="254000"/>
                </a:lnTo>
                <a:lnTo>
                  <a:pt x="1816100" y="101600"/>
                </a:lnTo>
                <a:lnTo>
                  <a:pt x="2146300" y="0"/>
                </a:lnTo>
                <a:cubicBezTo>
                  <a:pt x="2144183" y="681567"/>
                  <a:pt x="2142067" y="1363133"/>
                  <a:pt x="2139950" y="2044700"/>
                </a:cubicBezTo>
                <a:lnTo>
                  <a:pt x="19050" y="2044700"/>
                </a:lnTo>
                <a:lnTo>
                  <a:pt x="0" y="1739900"/>
                </a:lnTo>
                <a:close/>
              </a:path>
            </a:pathLst>
          </a:cu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59302" y="2011680"/>
            <a:ext cx="0" cy="209899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27590" y="3771900"/>
            <a:ext cx="5595" cy="338773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1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200" y="556598"/>
            <a:ext cx="209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Flow rate graph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079185"/>
              </p:ext>
            </p:extLst>
          </p:nvPr>
        </p:nvGraphicFramePr>
        <p:xfrm>
          <a:off x="1989138" y="989014"/>
          <a:ext cx="5507477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03975" y="2720975"/>
            <a:ext cx="297872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933700" y="2032000"/>
            <a:ext cx="2146300" cy="2051050"/>
          </a:xfrm>
          <a:custGeom>
            <a:avLst/>
            <a:gdLst>
              <a:gd name="connsiteX0" fmla="*/ 0 w 2146300"/>
              <a:gd name="connsiteY0" fmla="*/ 1822450 h 2051050"/>
              <a:gd name="connsiteX1" fmla="*/ 184150 w 2146300"/>
              <a:gd name="connsiteY1" fmla="*/ 1581150 h 2051050"/>
              <a:gd name="connsiteX2" fmla="*/ 400050 w 2146300"/>
              <a:gd name="connsiteY2" fmla="*/ 1308100 h 2051050"/>
              <a:gd name="connsiteX3" fmla="*/ 596900 w 2146300"/>
              <a:gd name="connsiteY3" fmla="*/ 1085850 h 2051050"/>
              <a:gd name="connsiteX4" fmla="*/ 882650 w 2146300"/>
              <a:gd name="connsiteY4" fmla="*/ 806450 h 2051050"/>
              <a:gd name="connsiteX5" fmla="*/ 1187450 w 2146300"/>
              <a:gd name="connsiteY5" fmla="*/ 552450 h 2051050"/>
              <a:gd name="connsiteX6" fmla="*/ 1517650 w 2146300"/>
              <a:gd name="connsiteY6" fmla="*/ 330200 h 2051050"/>
              <a:gd name="connsiteX7" fmla="*/ 1758950 w 2146300"/>
              <a:gd name="connsiteY7" fmla="*/ 196850 h 2051050"/>
              <a:gd name="connsiteX8" fmla="*/ 1993900 w 2146300"/>
              <a:gd name="connsiteY8" fmla="*/ 76200 h 2051050"/>
              <a:gd name="connsiteX9" fmla="*/ 2139950 w 2146300"/>
              <a:gd name="connsiteY9" fmla="*/ 0 h 2051050"/>
              <a:gd name="connsiteX10" fmla="*/ 2146300 w 2146300"/>
              <a:gd name="connsiteY10" fmla="*/ 2051050 h 2051050"/>
              <a:gd name="connsiteX11" fmla="*/ 0 w 2146300"/>
              <a:gd name="connsiteY11" fmla="*/ 2051050 h 2051050"/>
              <a:gd name="connsiteX12" fmla="*/ 0 w 2146300"/>
              <a:gd name="connsiteY12" fmla="*/ 1822450 h 20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6300" h="2051050">
                <a:moveTo>
                  <a:pt x="0" y="1822450"/>
                </a:moveTo>
                <a:lnTo>
                  <a:pt x="184150" y="1581150"/>
                </a:lnTo>
                <a:lnTo>
                  <a:pt x="400050" y="1308100"/>
                </a:lnTo>
                <a:lnTo>
                  <a:pt x="596900" y="1085850"/>
                </a:lnTo>
                <a:lnTo>
                  <a:pt x="882650" y="806450"/>
                </a:lnTo>
                <a:lnTo>
                  <a:pt x="1187450" y="552450"/>
                </a:lnTo>
                <a:lnTo>
                  <a:pt x="1517650" y="330200"/>
                </a:lnTo>
                <a:lnTo>
                  <a:pt x="1758950" y="196850"/>
                </a:lnTo>
                <a:lnTo>
                  <a:pt x="1993900" y="76200"/>
                </a:lnTo>
                <a:lnTo>
                  <a:pt x="2139950" y="0"/>
                </a:lnTo>
                <a:cubicBezTo>
                  <a:pt x="2142067" y="683683"/>
                  <a:pt x="2144183" y="1367367"/>
                  <a:pt x="2146300" y="2051050"/>
                </a:cubicBezTo>
                <a:lnTo>
                  <a:pt x="0" y="2051050"/>
                </a:lnTo>
                <a:lnTo>
                  <a:pt x="0" y="1822450"/>
                </a:lnTo>
                <a:close/>
              </a:path>
            </a:pathLst>
          </a:cu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66922" y="2026920"/>
            <a:ext cx="0" cy="2083752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06856" y="4110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smtClean="0"/>
              <a:t>2</a:t>
            </a:r>
            <a:endParaRPr lang="en-US" sz="1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27590" y="3824288"/>
            <a:ext cx="5595" cy="286385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1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5" y="990518"/>
            <a:ext cx="1990493" cy="170696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674465" y="3275957"/>
            <a:ext cx="1751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FS Plastic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130 ml/min</a:t>
            </a:r>
          </a:p>
          <a:p>
            <a:pPr algn="ctr"/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Small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260" y="1711593"/>
            <a:ext cx="1469591" cy="14695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81" y="1711594"/>
            <a:ext cx="1469591" cy="14695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6506986" y="3275957"/>
            <a:ext cx="1751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FS Plastic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80 ml/min</a:t>
            </a:r>
          </a:p>
          <a:p>
            <a:pPr algn="ctr"/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No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6" y="2788838"/>
            <a:ext cx="1990493" cy="170696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2119200" y="510878"/>
            <a:ext cx="209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Broilers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0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968" y="2861826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46" y="2861826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133" y="944798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80" y="944798"/>
            <a:ext cx="1188000" cy="118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1647832" y="94933"/>
            <a:ext cx="661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Calibri" pitchFamily="34" charset="0"/>
              <a:buChar char="❶"/>
            </a:pPr>
            <a:r>
              <a:rPr lang="en-US" sz="2400" b="1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 A complete nipple drinker range</a:t>
            </a:r>
            <a:endParaRPr lang="en-US" sz="2400" b="1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6" y="944798"/>
            <a:ext cx="1990491" cy="170696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552543" y="212240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FS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130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Small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5065" y="212240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FS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80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No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7" y="2861826"/>
            <a:ext cx="1990491" cy="170696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2119199" y="510878"/>
            <a:ext cx="6872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Broiler Breeders (rearing (1) – </a:t>
            </a:r>
            <a:r>
              <a:rPr lang="en-US" b="1" u="sng" dirty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day old to </a:t>
            </a:r>
            <a:r>
              <a:rPr lang="en-US" b="1" u="sng" dirty="0" smtClean="0">
                <a:solidFill>
                  <a:srgbClr val="19194C"/>
                </a:solidFill>
                <a:latin typeface="Calibri" pitchFamily="34" charset="0"/>
                <a:cs typeface="Calibri" pitchFamily="34" charset="0"/>
              </a:rPr>
              <a:t>death  – production (2))</a:t>
            </a:r>
            <a:endParaRPr lang="en-US" b="1" u="sng" dirty="0">
              <a:solidFill>
                <a:srgbClr val="19194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2856" y="404264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VT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130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Big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5378" y="4042648"/>
            <a:ext cx="17511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VT Metal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nipple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80 ml/min</a:t>
            </a:r>
          </a:p>
          <a:p>
            <a:pPr algn="ctr">
              <a:lnSpc>
                <a:spcPts val="1500"/>
              </a:lnSpc>
            </a:pP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No </a:t>
            </a:r>
            <a:r>
              <a:rPr lang="nl-BE" sz="1400" b="1" dirty="0" err="1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drip</a:t>
            </a:r>
            <a:r>
              <a:rPr lang="nl-BE" sz="1400" b="1" dirty="0" smtClean="0">
                <a:solidFill>
                  <a:srgbClr val="19194C"/>
                </a:solidFill>
                <a:effectLst/>
                <a:latin typeface="Calibri" pitchFamily="34" charset="0"/>
                <a:cs typeface="Calibri" pitchFamily="34" charset="0"/>
              </a:rPr>
              <a:t> cup</a:t>
            </a:r>
            <a:endParaRPr lang="en-US" sz="1400" b="1" dirty="0" smtClean="0">
              <a:solidFill>
                <a:srgbClr val="19194C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9028" y="1009631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1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9028" y="2960351"/>
            <a:ext cx="283180" cy="276999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0066"/>
                </a:solidFill>
                <a:latin typeface="Verdana" pitchFamily="34" charset="0"/>
                <a:cs typeface="Calibri" pitchFamily="34" charset="0"/>
              </a:rPr>
              <a:t>2</a:t>
            </a:r>
            <a:endParaRPr lang="nl-BE" sz="1200" b="1" dirty="0">
              <a:solidFill>
                <a:srgbClr val="000066"/>
              </a:solidFill>
              <a:latin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3h">
  <a:themeElements>
    <a:clrScheme name="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C2DEAC6D4B5489A75C8A6E1BB3740" ma:contentTypeVersion="1" ma:contentTypeDescription="Create a new document." ma:contentTypeScope="" ma:versionID="322a6adfc30f59697a69afba729b0d79">
  <xsd:schema xmlns:xsd="http://www.w3.org/2001/XMLSchema" xmlns:xs="http://www.w3.org/2001/XMLSchema" xmlns:p="http://schemas.microsoft.com/office/2006/metadata/properties" xmlns:ns2="03eb0d71-0e98-440d-ad8e-5dc4cc90832e" targetNamespace="http://schemas.microsoft.com/office/2006/metadata/properties" ma:root="true" ma:fieldsID="8fb7613bfaafee57b855f5c284ea3c25" ns2:_="">
    <xsd:import namespace="03eb0d71-0e98-440d-ad8e-5dc4cc90832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0d71-0e98-440d-ad8e-5dc4cc908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BB9EE7-B65C-41A1-9CA0-39DA1FEFB5E1}"/>
</file>

<file path=customXml/itemProps2.xml><?xml version="1.0" encoding="utf-8"?>
<ds:datastoreItem xmlns:ds="http://schemas.openxmlformats.org/officeDocument/2006/customXml" ds:itemID="{9043BBE9-445B-4FDD-8CA9-BCD525D5CEB0}"/>
</file>

<file path=customXml/itemProps3.xml><?xml version="1.0" encoding="utf-8"?>
<ds:datastoreItem xmlns:ds="http://schemas.openxmlformats.org/officeDocument/2006/customXml" ds:itemID="{251EDA3A-271F-4021-89B4-3B4B015686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960</Words>
  <Application>Microsoft Office PowerPoint</Application>
  <PresentationFormat>Presentación en pantalla (16:9)</PresentationFormat>
  <Paragraphs>274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Presentatie3h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Roxell NV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Ilse</dc:creator>
  <cp:lastModifiedBy>Work</cp:lastModifiedBy>
  <cp:revision>216</cp:revision>
  <dcterms:created xsi:type="dcterms:W3CDTF">2011-07-18T08:38:50Z</dcterms:created>
  <dcterms:modified xsi:type="dcterms:W3CDTF">2014-01-14T18:26:52Z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0x01010072EC2DEAC6D4B5489A75C8A6E1BB3740</vt:lpwstr>
  </property>
</Properties>
</file>